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28"/>
  </p:normalViewPr>
  <p:slideViewPr>
    <p:cSldViewPr snapToGrid="0" snapToObjects="1">
      <p:cViewPr varScale="1">
        <p:scale>
          <a:sx n="92" d="100"/>
          <a:sy n="92"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D7FEC-24EF-4989-9A8A-353164D9CD77}"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D990EA6E-5A5F-40D2-8F82-E17F9F696725}">
      <dgm:prSet custT="1"/>
      <dgm:spPr/>
      <dgm:t>
        <a:bodyPr/>
        <a:lstStyle/>
        <a:p>
          <a:r>
            <a:rPr lang="en-US" sz="2000" dirty="0"/>
            <a:t>Algorithms can be programmed to produce articles, essays, and even short stories. </a:t>
          </a:r>
        </a:p>
      </dgm:t>
    </dgm:pt>
    <dgm:pt modelId="{8B408AFB-15DF-422A-ABF4-6B9442146085}" type="parTrans" cxnId="{4470D3BC-DEF8-4036-B4CA-819234DC3257}">
      <dgm:prSet/>
      <dgm:spPr/>
      <dgm:t>
        <a:bodyPr/>
        <a:lstStyle/>
        <a:p>
          <a:endParaRPr lang="en-US"/>
        </a:p>
      </dgm:t>
    </dgm:pt>
    <dgm:pt modelId="{AF874C97-C10E-46A8-9C7B-7E55EABFE0C5}" type="sibTrans" cxnId="{4470D3BC-DEF8-4036-B4CA-819234DC3257}">
      <dgm:prSet/>
      <dgm:spPr/>
      <dgm:t>
        <a:bodyPr/>
        <a:lstStyle/>
        <a:p>
          <a:endParaRPr lang="en-US"/>
        </a:p>
      </dgm:t>
    </dgm:pt>
    <dgm:pt modelId="{F4919715-5475-460A-AD38-EC90A04086AF}" type="pres">
      <dgm:prSet presAssocID="{7CDD7FEC-24EF-4989-9A8A-353164D9CD77}" presName="root" presStyleCnt="0">
        <dgm:presLayoutVars>
          <dgm:dir/>
          <dgm:resizeHandles val="exact"/>
        </dgm:presLayoutVars>
      </dgm:prSet>
      <dgm:spPr/>
    </dgm:pt>
    <dgm:pt modelId="{777B7EFB-0A2E-4383-B923-3DBB1B101FFE}" type="pres">
      <dgm:prSet presAssocID="{D990EA6E-5A5F-40D2-8F82-E17F9F696725}" presName="compNode" presStyleCnt="0"/>
      <dgm:spPr/>
    </dgm:pt>
    <dgm:pt modelId="{9E677D25-B813-4A7F-99D2-619B640DDBE2}" type="pres">
      <dgm:prSet presAssocID="{D990EA6E-5A5F-40D2-8F82-E17F9F696725}" presName="bgRect" presStyleLbl="bgShp" presStyleIdx="0" presStyleCnt="1"/>
      <dgm:spPr/>
    </dgm:pt>
    <dgm:pt modelId="{B56D4017-E846-46EA-9739-B5A3D4262C9D}" type="pres">
      <dgm:prSet presAssocID="{D990EA6E-5A5F-40D2-8F82-E17F9F696725}"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76C6B43-87EB-4644-8B00-3DCB2EA68014}" type="pres">
      <dgm:prSet presAssocID="{D990EA6E-5A5F-40D2-8F82-E17F9F696725}" presName="spaceRect" presStyleCnt="0"/>
      <dgm:spPr/>
    </dgm:pt>
    <dgm:pt modelId="{4D3DC3A7-4F4F-4FEF-BD3A-27B7B451611B}" type="pres">
      <dgm:prSet presAssocID="{D990EA6E-5A5F-40D2-8F82-E17F9F696725}" presName="parTx" presStyleLbl="revTx" presStyleIdx="0" presStyleCnt="1">
        <dgm:presLayoutVars>
          <dgm:chMax val="0"/>
          <dgm:chPref val="0"/>
        </dgm:presLayoutVars>
      </dgm:prSet>
      <dgm:spPr/>
    </dgm:pt>
  </dgm:ptLst>
  <dgm:cxnLst>
    <dgm:cxn modelId="{9AAA185E-3265-445E-9E9B-73EDACDDEAFC}" type="presOf" srcId="{7CDD7FEC-24EF-4989-9A8A-353164D9CD77}" destId="{F4919715-5475-460A-AD38-EC90A04086AF}" srcOrd="0" destOrd="0" presId="urn:microsoft.com/office/officeart/2018/2/layout/IconVerticalSolidList"/>
    <dgm:cxn modelId="{4470D3BC-DEF8-4036-B4CA-819234DC3257}" srcId="{7CDD7FEC-24EF-4989-9A8A-353164D9CD77}" destId="{D990EA6E-5A5F-40D2-8F82-E17F9F696725}" srcOrd="0" destOrd="0" parTransId="{8B408AFB-15DF-422A-ABF4-6B9442146085}" sibTransId="{AF874C97-C10E-46A8-9C7B-7E55EABFE0C5}"/>
    <dgm:cxn modelId="{3E3597D6-0744-49DD-802C-0B83C621D1C2}" type="presOf" srcId="{D990EA6E-5A5F-40D2-8F82-E17F9F696725}" destId="{4D3DC3A7-4F4F-4FEF-BD3A-27B7B451611B}" srcOrd="0" destOrd="0" presId="urn:microsoft.com/office/officeart/2018/2/layout/IconVerticalSolidList"/>
    <dgm:cxn modelId="{4B56B02F-E557-42D4-BC14-6246ABCAB02C}" type="presParOf" srcId="{F4919715-5475-460A-AD38-EC90A04086AF}" destId="{777B7EFB-0A2E-4383-B923-3DBB1B101FFE}" srcOrd="0" destOrd="0" presId="urn:microsoft.com/office/officeart/2018/2/layout/IconVerticalSolidList"/>
    <dgm:cxn modelId="{8C4A9618-6451-4BFC-B453-3726C1CCD42B}" type="presParOf" srcId="{777B7EFB-0A2E-4383-B923-3DBB1B101FFE}" destId="{9E677D25-B813-4A7F-99D2-619B640DDBE2}" srcOrd="0" destOrd="0" presId="urn:microsoft.com/office/officeart/2018/2/layout/IconVerticalSolidList"/>
    <dgm:cxn modelId="{A824D8E7-4CEA-4783-8C87-F0D0306BE5E0}" type="presParOf" srcId="{777B7EFB-0A2E-4383-B923-3DBB1B101FFE}" destId="{B56D4017-E846-46EA-9739-B5A3D4262C9D}" srcOrd="1" destOrd="0" presId="urn:microsoft.com/office/officeart/2018/2/layout/IconVerticalSolidList"/>
    <dgm:cxn modelId="{31A08993-C640-4B55-865D-43D10B4759EF}" type="presParOf" srcId="{777B7EFB-0A2E-4383-B923-3DBB1B101FFE}" destId="{B76C6B43-87EB-4644-8B00-3DCB2EA68014}" srcOrd="2" destOrd="0" presId="urn:microsoft.com/office/officeart/2018/2/layout/IconVerticalSolidList"/>
    <dgm:cxn modelId="{B4F0BFFD-908C-4AAA-A98E-4267025AFD4F}" type="presParOf" srcId="{777B7EFB-0A2E-4383-B923-3DBB1B101FFE}" destId="{4D3DC3A7-4F4F-4FEF-BD3A-27B7B451611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77D25-B813-4A7F-99D2-619B640DDBE2}">
      <dsp:nvSpPr>
        <dsp:cNvPr id="0" name=""/>
        <dsp:cNvSpPr/>
      </dsp:nvSpPr>
      <dsp:spPr>
        <a:xfrm>
          <a:off x="0" y="836700"/>
          <a:ext cx="4475892" cy="13691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D4017-E846-46EA-9739-B5A3D4262C9D}">
      <dsp:nvSpPr>
        <dsp:cNvPr id="0" name=""/>
        <dsp:cNvSpPr/>
      </dsp:nvSpPr>
      <dsp:spPr>
        <a:xfrm>
          <a:off x="414166" y="1144758"/>
          <a:ext cx="753030" cy="7530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3DC3A7-4F4F-4FEF-BD3A-27B7B451611B}">
      <dsp:nvSpPr>
        <dsp:cNvPr id="0" name=""/>
        <dsp:cNvSpPr/>
      </dsp:nvSpPr>
      <dsp:spPr>
        <a:xfrm>
          <a:off x="1581363" y="836700"/>
          <a:ext cx="2894528" cy="136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901" tIns="144901" rIns="144901" bIns="144901" numCol="1" spcCol="1270" anchor="ctr" anchorCtr="0">
          <a:noAutofit/>
        </a:bodyPr>
        <a:lstStyle/>
        <a:p>
          <a:pPr marL="0" lvl="0" indent="0" algn="l" defTabSz="889000">
            <a:lnSpc>
              <a:spcPct val="90000"/>
            </a:lnSpc>
            <a:spcBef>
              <a:spcPct val="0"/>
            </a:spcBef>
            <a:spcAft>
              <a:spcPct val="35000"/>
            </a:spcAft>
            <a:buNone/>
          </a:pPr>
          <a:r>
            <a:rPr lang="en-US" sz="2000" kern="1200" dirty="0"/>
            <a:t>Algorithms can be programmed to produce articles, essays, and even short stories. </a:t>
          </a:r>
        </a:p>
      </dsp:txBody>
      <dsp:txXfrm>
        <a:off x="1581363" y="836700"/>
        <a:ext cx="2894528" cy="13691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0731C-015C-974B-A10C-28354E1E3919}" type="datetimeFigureOut">
              <a:rPr lang="en-US" smtClean="0"/>
              <a:t>7/11/19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26817-99D8-2A45-800F-6A6A775EC094}" type="slidenum">
              <a:rPr lang="en-US" smtClean="0"/>
              <a:t>‹#›</a:t>
            </a:fld>
            <a:endParaRPr lang="en-US"/>
          </a:p>
        </p:txBody>
      </p:sp>
    </p:spTree>
    <p:extLst>
      <p:ext uri="{BB962C8B-B14F-4D97-AF65-F5344CB8AC3E}">
        <p14:creationId xmlns:p14="http://schemas.microsoft.com/office/powerpoint/2010/main" val="210139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output of an algorithm (whatever task it ends up performing or content it produces) is often based on the input received (whatever is given to the algorithm to help it perform its task). </a:t>
            </a:r>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2</a:t>
            </a:fld>
            <a:endParaRPr lang="en-US"/>
          </a:p>
        </p:txBody>
      </p:sp>
    </p:spTree>
    <p:extLst>
      <p:ext uri="{BB962C8B-B14F-4D97-AF65-F5344CB8AC3E}">
        <p14:creationId xmlns:p14="http://schemas.microsoft.com/office/powerpoint/2010/main" val="86652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 quality of the written content produced by algorithms is less readable and “beautiful” than that produced by people, it can be done much faster (in some cases, even in seconds). </a:t>
            </a:r>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3</a:t>
            </a:fld>
            <a:endParaRPr lang="en-US"/>
          </a:p>
        </p:txBody>
      </p:sp>
    </p:spTree>
    <p:extLst>
      <p:ext uri="{BB962C8B-B14F-4D97-AF65-F5344CB8AC3E}">
        <p14:creationId xmlns:p14="http://schemas.microsoft.com/office/powerpoint/2010/main" val="381986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Associated Press started using </a:t>
            </a:r>
            <a:r>
              <a:rPr lang="en-US" sz="1200" dirty="0" err="1">
                <a:solidFill>
                  <a:schemeClr val="bg1"/>
                </a:solidFill>
              </a:rPr>
              <a:t>robo</a:t>
            </a:r>
            <a:r>
              <a:rPr lang="en-US" sz="1200" dirty="0">
                <a:solidFill>
                  <a:schemeClr val="bg1"/>
                </a:solidFill>
              </a:rPr>
              <a:t>-writers in August 2014 to generate thousands of financial reports, while Forbes and The Los Angeles Times have been using them to generate news stories for even longer. </a:t>
            </a:r>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4</a:t>
            </a:fld>
            <a:endParaRPr lang="en-US"/>
          </a:p>
        </p:txBody>
      </p:sp>
    </p:spTree>
    <p:extLst>
      <p:ext uri="{BB962C8B-B14F-4D97-AF65-F5344CB8AC3E}">
        <p14:creationId xmlns:p14="http://schemas.microsoft.com/office/powerpoint/2010/main" val="13220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in part to the public being fed up by recent trends in the media to report either inaccurate or biased stories. </a:t>
            </a:r>
          </a:p>
          <a:p>
            <a:r>
              <a:rPr lang="en-US" dirty="0"/>
              <a:t>A larger factor, however, may be that recent developments in the efficiency of writing programs allow publishers to rely on technology instead of people. </a:t>
            </a:r>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6</a:t>
            </a:fld>
            <a:endParaRPr lang="en-US"/>
          </a:p>
        </p:txBody>
      </p:sp>
    </p:spTree>
    <p:extLst>
      <p:ext uri="{BB962C8B-B14F-4D97-AF65-F5344CB8AC3E}">
        <p14:creationId xmlns:p14="http://schemas.microsoft.com/office/powerpoint/2010/main" val="301672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Additionally, algorithms don’t require salaries, health insurance, etc., and can get a lot more done in a lot less time. From the standpoint of a business trying to be as profitable as possible, the benefits to replacing people with algorithms are quite numerous. </a:t>
            </a:r>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7</a:t>
            </a:fld>
            <a:endParaRPr lang="en-US"/>
          </a:p>
        </p:txBody>
      </p:sp>
    </p:spTree>
    <p:extLst>
      <p:ext uri="{BB962C8B-B14F-4D97-AF65-F5344CB8AC3E}">
        <p14:creationId xmlns:p14="http://schemas.microsoft.com/office/powerpoint/2010/main" val="377228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-People lose their jobs, and likely face a hard time replacing them. </a:t>
            </a:r>
          </a:p>
          <a:p>
            <a:pPr lvl="2"/>
            <a:r>
              <a:rPr lang="en-US" dirty="0"/>
              <a:t>-One of the most essential aspects of writing, the human connection readers feel, is lost.</a:t>
            </a:r>
          </a:p>
          <a:p>
            <a:pPr lvl="2"/>
            <a:r>
              <a:rPr lang="en-US" dirty="0"/>
              <a:t>-Algorithms can be programmed to subtly reflect biases that affect the subconscious interpretation of the reader. </a:t>
            </a:r>
          </a:p>
          <a:p>
            <a:pPr lvl="2"/>
            <a:r>
              <a:rPr lang="en-US" dirty="0"/>
              <a:t>-Algorithms often scour the writing of people to help them determine a thematic and syntaxial approach; by doing so, they may unwittingly absorb negative ideologies or false facts.</a:t>
            </a:r>
          </a:p>
          <a:p>
            <a:pPr lvl="2"/>
            <a:endParaRPr lang="en-US" dirty="0"/>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8</a:t>
            </a:fld>
            <a:endParaRPr lang="en-US"/>
          </a:p>
        </p:txBody>
      </p:sp>
    </p:spTree>
    <p:extLst>
      <p:ext uri="{BB962C8B-B14F-4D97-AF65-F5344CB8AC3E}">
        <p14:creationId xmlns:p14="http://schemas.microsoft.com/office/powerpoint/2010/main" val="330586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Jeff Mullin, senior writer at </a:t>
            </a:r>
            <a:r>
              <a:rPr lang="en-US" i="1" dirty="0">
                <a:solidFill>
                  <a:srgbClr val="FFFFFF"/>
                </a:solidFill>
              </a:rPr>
              <a:t>News &amp; </a:t>
            </a:r>
            <a:r>
              <a:rPr lang="en-US" dirty="0">
                <a:solidFill>
                  <a:srgbClr val="FFFFFF"/>
                </a:solidFill>
              </a:rPr>
              <a:t>Eagle, puts it eloquently: “Can a computer describe the beauty of a sunset, impart the pain of loss, capture the sound of a baby’s laugh, tell the story of lives shattered by a tornado, detail the joy of a soldier reunited with his family, </a:t>
            </a:r>
            <a:r>
              <a:rPr lang="en-US" dirty="0" err="1">
                <a:solidFill>
                  <a:srgbClr val="FFFFFF"/>
                </a:solidFill>
              </a:rPr>
              <a:t>suss</a:t>
            </a:r>
            <a:r>
              <a:rPr lang="en-US" dirty="0">
                <a:solidFill>
                  <a:srgbClr val="FFFFFF"/>
                </a:solidFill>
              </a:rPr>
              <a:t> out when there is more to the story than officials are letting on.” </a:t>
            </a:r>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9</a:t>
            </a:fld>
            <a:endParaRPr lang="en-US"/>
          </a:p>
        </p:txBody>
      </p:sp>
    </p:spTree>
    <p:extLst>
      <p:ext uri="{BB962C8B-B14F-4D97-AF65-F5344CB8AC3E}">
        <p14:creationId xmlns:p14="http://schemas.microsoft.com/office/powerpoint/2010/main" val="233442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now, at least, humans are needed for these processes to go well. Although if programmers continue to improve their craft, while creative writers pretty much stay the same as they always have, the publishing industry won’t be safe from computer influence forever. </a:t>
            </a:r>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10</a:t>
            </a:fld>
            <a:endParaRPr lang="en-US"/>
          </a:p>
        </p:txBody>
      </p:sp>
    </p:spTree>
    <p:extLst>
      <p:ext uri="{BB962C8B-B14F-4D97-AF65-F5344CB8AC3E}">
        <p14:creationId xmlns:p14="http://schemas.microsoft.com/office/powerpoint/2010/main" val="427769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Conclusively, there is no real way to tell exactly how computer-written content will affect the future. Shelley </a:t>
            </a:r>
            <a:r>
              <a:rPr lang="en-US" sz="1200" kern="1200" dirty="0" err="1">
                <a:solidFill>
                  <a:schemeClr val="tx1"/>
                </a:solidFill>
                <a:effectLst/>
                <a:latin typeface="+mn-lt"/>
                <a:ea typeface="+mn-ea"/>
                <a:cs typeface="+mn-cs"/>
              </a:rPr>
              <a:t>Podolny</a:t>
            </a:r>
            <a:r>
              <a:rPr lang="en-US" sz="1200" kern="1200" dirty="0">
                <a:solidFill>
                  <a:schemeClr val="tx1"/>
                </a:solidFill>
                <a:effectLst/>
                <a:latin typeface="+mn-lt"/>
                <a:ea typeface="+mn-ea"/>
                <a:cs typeface="+mn-cs"/>
              </a:rPr>
              <a:t>, a director of a company called H5 and a writer on electronic information issues, has this to say on the matter: “With technology, the next evolutionary step always seems logical. That’s the danger. As it seduces us again and again, we relinquish a little part of ourselves.” By sacrificing the human aspect of writing, people sacrifice the thing that makes writing special and worthwhile in the first place. Only time can tell where this slippery slope will lead. </a:t>
            </a:r>
          </a:p>
          <a:p>
            <a:endParaRPr lang="en-US" dirty="0"/>
          </a:p>
        </p:txBody>
      </p:sp>
      <p:sp>
        <p:nvSpPr>
          <p:cNvPr id="4" name="Slide Number Placeholder 3"/>
          <p:cNvSpPr>
            <a:spLocks noGrp="1"/>
          </p:cNvSpPr>
          <p:nvPr>
            <p:ph type="sldNum" sz="quarter" idx="5"/>
          </p:nvPr>
        </p:nvSpPr>
        <p:spPr/>
        <p:txBody>
          <a:bodyPr/>
          <a:lstStyle/>
          <a:p>
            <a:fld id="{8CE26817-99D8-2A45-800F-6A6A775EC094}" type="slidenum">
              <a:rPr lang="en-US" smtClean="0"/>
              <a:t>11</a:t>
            </a:fld>
            <a:endParaRPr lang="en-US"/>
          </a:p>
        </p:txBody>
      </p:sp>
    </p:spTree>
    <p:extLst>
      <p:ext uri="{BB962C8B-B14F-4D97-AF65-F5344CB8AC3E}">
        <p14:creationId xmlns:p14="http://schemas.microsoft.com/office/powerpoint/2010/main" val="42716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9A9C816-C555-D14E-9A10-7EB2EDEBC8AA}" type="datetimeFigureOut">
              <a:rPr lang="en-US" smtClean="0"/>
              <a:t>7/11/19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39684986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9C816-C555-D14E-9A10-7EB2EDEBC8AA}"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22146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9C816-C555-D14E-9A10-7EB2EDEBC8AA}"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86303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A9C816-C555-D14E-9A10-7EB2EDEBC8AA}" type="datetimeFigureOut">
              <a:rPr lang="en-US" smtClean="0"/>
              <a:t>7/11/19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82356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9A9C816-C555-D14E-9A10-7EB2EDEBC8AA}" type="datetimeFigureOut">
              <a:rPr lang="en-US" smtClean="0"/>
              <a:t>7/11/19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41913300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9A9C816-C555-D14E-9A10-7EB2EDEBC8AA}" type="datetimeFigureOut">
              <a:rPr lang="en-US" smtClean="0"/>
              <a:t>7/11/19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383969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9A9C816-C555-D14E-9A10-7EB2EDEBC8AA}" type="datetimeFigureOut">
              <a:rPr lang="en-US" smtClean="0"/>
              <a:t>7/11/19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A287C-F420-BA40-B884-C9DEC62B695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1209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A9C816-C555-D14E-9A10-7EB2EDEBC8AA}" type="datetimeFigureOut">
              <a:rPr lang="en-US" smtClean="0"/>
              <a:t>7/11/19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142061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9C816-C555-D14E-9A10-7EB2EDEBC8AA}" type="datetimeFigureOut">
              <a:rPr lang="en-US" smtClean="0"/>
              <a:t>7/11/19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342882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9A9C816-C555-D14E-9A10-7EB2EDEBC8AA}" type="datetimeFigureOut">
              <a:rPr lang="en-US" smtClean="0"/>
              <a:t>7/11/19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313176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9A9C816-C555-D14E-9A10-7EB2EDEBC8AA}" type="datetimeFigureOut">
              <a:rPr lang="en-US" smtClean="0"/>
              <a:t>7/11/19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95A287C-F420-BA40-B884-C9DEC62B695C}" type="slidenum">
              <a:rPr lang="en-US" smtClean="0"/>
              <a:t>‹#›</a:t>
            </a:fld>
            <a:endParaRPr lang="en-US"/>
          </a:p>
        </p:txBody>
      </p:sp>
    </p:spTree>
    <p:extLst>
      <p:ext uri="{BB962C8B-B14F-4D97-AF65-F5344CB8AC3E}">
        <p14:creationId xmlns:p14="http://schemas.microsoft.com/office/powerpoint/2010/main" val="313734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9A9C816-C555-D14E-9A10-7EB2EDEBC8AA}" type="datetimeFigureOut">
              <a:rPr lang="en-US" smtClean="0"/>
              <a:t>7/11/19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95A287C-F420-BA40-B884-C9DEC62B695C}" type="slidenum">
              <a:rPr lang="en-US" smtClean="0"/>
              <a:t>‹#›</a:t>
            </a:fld>
            <a:endParaRPr lang="en-US"/>
          </a:p>
        </p:txBody>
      </p:sp>
    </p:spTree>
    <p:extLst>
      <p:ext uri="{BB962C8B-B14F-4D97-AF65-F5344CB8AC3E}">
        <p14:creationId xmlns:p14="http://schemas.microsoft.com/office/powerpoint/2010/main" val="42847409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nytimes.com/2019/05/03/business/media/school-newspaper-porn-article.html" TargetMode="External"/><Relationship Id="rId13" Type="http://schemas.openxmlformats.org/officeDocument/2006/relationships/hyperlink" Target="https://www.youtube.com/watch?v=DSBZ5P4eKtI" TargetMode="External"/><Relationship Id="rId3" Type="http://schemas.openxmlformats.org/officeDocument/2006/relationships/hyperlink" Target="https://www.pewinternet.org/2017/02/08/code-dependent-pros-and-cons-of-the-algorithm-age/" TargetMode="External"/><Relationship Id="rId7" Type="http://schemas.openxmlformats.org/officeDocument/2006/relationships/hyperlink" Target="https://www.cnn.com/2019/01/25/media/buzzfeed-news-division-layoffs/index.html" TargetMode="External"/><Relationship Id="rId12" Type="http://schemas.openxmlformats.org/officeDocument/2006/relationships/hyperlink" Target="http://tourismalternative.blogspot.com/2012/10/indonesia-15-photos-of-sunset-in-bali.html" TargetMode="External"/><Relationship Id="rId2" Type="http://schemas.openxmlformats.org/officeDocument/2006/relationships/hyperlink" Target="https://study.com/academy/lesson/what-is-an-algorithm-in-programming-definition-examples-analysis.html" TargetMode="External"/><Relationship Id="rId1" Type="http://schemas.openxmlformats.org/officeDocument/2006/relationships/slideLayout" Target="../slideLayouts/slideLayout2.xml"/><Relationship Id="rId6" Type="http://schemas.openxmlformats.org/officeDocument/2006/relationships/hyperlink" Target="https://www.ap.org/en-us/" TargetMode="External"/><Relationship Id="rId11" Type="http://schemas.openxmlformats.org/officeDocument/2006/relationships/hyperlink" Target="https://niemanreports.org/articles/how-implicit-bias-works-in-journalism/" TargetMode="External"/><Relationship Id="rId5" Type="http://schemas.openxmlformats.org/officeDocument/2006/relationships/hyperlink" Target="http://latimes.com/" TargetMode="External"/><Relationship Id="rId15" Type="http://schemas.openxmlformats.org/officeDocument/2006/relationships/hyperlink" Target="https://futureoflife.org/2015/11/23/the-superintelligence-control-problem/" TargetMode="External"/><Relationship Id="rId10" Type="http://schemas.openxmlformats.org/officeDocument/2006/relationships/hyperlink" Target="https://www.mrc.org/media-bias-101/exhibit-2-3-asne-journalism-credibility-project-1998" TargetMode="External"/><Relationship Id="rId4" Type="http://schemas.openxmlformats.org/officeDocument/2006/relationships/hyperlink" Target="http://forbes.com/" TargetMode="External"/><Relationship Id="rId9" Type="http://schemas.openxmlformats.org/officeDocument/2006/relationships/hyperlink" Target="https://medium.com/@shkendiezeciri/is-the-role-of-social-media-helping-or-hurting-journalism-today-1af7432828e0" TargetMode="External"/><Relationship Id="rId14" Type="http://schemas.openxmlformats.org/officeDocument/2006/relationships/hyperlink" Target="http://fortune.com/2018/12/02/destructive-tornadoes-illino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7FD8-39A9-664D-8C32-0AAD3070058B}"/>
              </a:ext>
            </a:extLst>
          </p:cNvPr>
          <p:cNvSpPr>
            <a:spLocks noGrp="1"/>
          </p:cNvSpPr>
          <p:nvPr>
            <p:ph type="ctrTitle"/>
          </p:nvPr>
        </p:nvSpPr>
        <p:spPr>
          <a:xfrm>
            <a:off x="1600200" y="2043953"/>
            <a:ext cx="8991600" cy="1988711"/>
          </a:xfrm>
        </p:spPr>
        <p:txBody>
          <a:bodyPr>
            <a:normAutofit fontScale="90000"/>
          </a:bodyPr>
          <a:lstStyle/>
          <a:p>
            <a:br>
              <a:rPr lang="en-US" dirty="0"/>
            </a:br>
            <a:r>
              <a:rPr lang="en-US" dirty="0"/>
              <a:t>The Rising Influence of Computer-Written Content</a:t>
            </a:r>
            <a:br>
              <a:rPr lang="en-US" dirty="0"/>
            </a:br>
            <a:endParaRPr lang="en-US" dirty="0"/>
          </a:p>
        </p:txBody>
      </p:sp>
      <p:sp>
        <p:nvSpPr>
          <p:cNvPr id="3" name="Subtitle 2">
            <a:extLst>
              <a:ext uri="{FF2B5EF4-FFF2-40B4-BE49-F238E27FC236}">
                <a16:creationId xmlns:a16="http://schemas.microsoft.com/office/drawing/2014/main" id="{A1276D62-8887-FA43-9AA0-CD78DCE5211D}"/>
              </a:ext>
            </a:extLst>
          </p:cNvPr>
          <p:cNvSpPr>
            <a:spLocks noGrp="1"/>
          </p:cNvSpPr>
          <p:nvPr>
            <p:ph type="subTitle" idx="1"/>
          </p:nvPr>
        </p:nvSpPr>
        <p:spPr/>
        <p:txBody>
          <a:bodyPr>
            <a:normAutofit/>
          </a:bodyPr>
          <a:lstStyle/>
          <a:p>
            <a:r>
              <a:rPr lang="en-US" dirty="0"/>
              <a:t>Tristan Searle </a:t>
            </a:r>
          </a:p>
          <a:p>
            <a:r>
              <a:rPr lang="en-US" dirty="0"/>
              <a:t>6/12/2019</a:t>
            </a:r>
          </a:p>
        </p:txBody>
      </p:sp>
    </p:spTree>
    <p:extLst>
      <p:ext uri="{BB962C8B-B14F-4D97-AF65-F5344CB8AC3E}">
        <p14:creationId xmlns:p14="http://schemas.microsoft.com/office/powerpoint/2010/main" val="147755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umbrella&#10;&#10;Description automatically generated">
            <a:extLst>
              <a:ext uri="{FF2B5EF4-FFF2-40B4-BE49-F238E27FC236}">
                <a16:creationId xmlns:a16="http://schemas.microsoft.com/office/drawing/2014/main" id="{D1B707B1-371D-4846-80C8-1A5B7BCFD5AC}"/>
              </a:ext>
            </a:extLst>
          </p:cNvPr>
          <p:cNvPicPr>
            <a:picLocks noChangeAspect="1"/>
          </p:cNvPicPr>
          <p:nvPr/>
        </p:nvPicPr>
        <p:blipFill rotWithShape="1">
          <a:blip r:embed="rId3">
            <a:alphaModFix amt="40000"/>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F798B05-94AF-BE4D-86B9-F59324C8B8E9}"/>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dirty="0">
                <a:solidFill>
                  <a:schemeClr val="tx1"/>
                </a:solidFill>
              </a:rPr>
              <a:t>The flipside of Algorithms and creative writing</a:t>
            </a:r>
          </a:p>
        </p:txBody>
      </p:sp>
      <p:sp>
        <p:nvSpPr>
          <p:cNvPr id="3" name="Content Placeholder 2">
            <a:extLst>
              <a:ext uri="{FF2B5EF4-FFF2-40B4-BE49-F238E27FC236}">
                <a16:creationId xmlns:a16="http://schemas.microsoft.com/office/drawing/2014/main" id="{5CED41C8-75FD-2049-B005-21718BD382F3}"/>
              </a:ext>
            </a:extLst>
          </p:cNvPr>
          <p:cNvSpPr>
            <a:spLocks noGrp="1"/>
          </p:cNvSpPr>
          <p:nvPr>
            <p:ph idx="1"/>
          </p:nvPr>
        </p:nvSpPr>
        <p:spPr>
          <a:xfrm>
            <a:off x="2231136" y="2638044"/>
            <a:ext cx="7729728" cy="3101983"/>
          </a:xfrm>
        </p:spPr>
        <p:txBody>
          <a:bodyPr>
            <a:normAutofit/>
          </a:bodyPr>
          <a:lstStyle/>
          <a:p>
            <a:r>
              <a:rPr lang="en-US" dirty="0"/>
              <a:t>Creative writing may not be safe forever. </a:t>
            </a:r>
          </a:p>
          <a:p>
            <a:r>
              <a:rPr lang="en-US" dirty="0"/>
              <a:t>Although human input is still required to craft stories, the technology will continue to advance. </a:t>
            </a:r>
          </a:p>
        </p:txBody>
      </p:sp>
    </p:spTree>
    <p:extLst>
      <p:ext uri="{BB962C8B-B14F-4D97-AF65-F5344CB8AC3E}">
        <p14:creationId xmlns:p14="http://schemas.microsoft.com/office/powerpoint/2010/main" val="1478864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D0EAE-BD5C-FE48-9755-222A67CF84EE}"/>
              </a:ext>
            </a:extLst>
          </p:cNvPr>
          <p:cNvSpPr>
            <a:spLocks noGrp="1"/>
          </p:cNvSpPr>
          <p:nvPr>
            <p:ph type="title"/>
          </p:nvPr>
        </p:nvSpPr>
        <p:spPr>
          <a:xfrm>
            <a:off x="2231136" y="467418"/>
            <a:ext cx="7729728" cy="1188720"/>
          </a:xfrm>
          <a:solidFill>
            <a:srgbClr val="FFFFFF"/>
          </a:solidFill>
        </p:spPr>
        <p:txBody>
          <a:bodyPr>
            <a:normAutofit/>
          </a:bodyPr>
          <a:lstStyle/>
          <a:p>
            <a:r>
              <a:rPr lang="en-US" dirty="0"/>
              <a:t>overview</a:t>
            </a:r>
          </a:p>
        </p:txBody>
      </p:sp>
      <p:sp>
        <p:nvSpPr>
          <p:cNvPr id="3" name="Content Placeholder 2">
            <a:extLst>
              <a:ext uri="{FF2B5EF4-FFF2-40B4-BE49-F238E27FC236}">
                <a16:creationId xmlns:a16="http://schemas.microsoft.com/office/drawing/2014/main" id="{499BA7CD-EB57-EB43-AEB9-4FE48F6F11C4}"/>
              </a:ext>
            </a:extLst>
          </p:cNvPr>
          <p:cNvSpPr>
            <a:spLocks noGrp="1"/>
          </p:cNvSpPr>
          <p:nvPr>
            <p:ph idx="1"/>
          </p:nvPr>
        </p:nvSpPr>
        <p:spPr>
          <a:xfrm>
            <a:off x="1706062" y="2291262"/>
            <a:ext cx="8779512" cy="2879256"/>
          </a:xfrm>
        </p:spPr>
        <p:txBody>
          <a:bodyPr>
            <a:normAutofit/>
          </a:bodyPr>
          <a:lstStyle/>
          <a:p>
            <a:r>
              <a:rPr lang="en-US" dirty="0">
                <a:solidFill>
                  <a:srgbClr val="404040"/>
                </a:solidFill>
              </a:rPr>
              <a:t>Computer algorithms that can produce writing and mimic a human voice are increasing in complexity and prevalence.</a:t>
            </a:r>
          </a:p>
          <a:p>
            <a:r>
              <a:rPr lang="en-US" dirty="0">
                <a:solidFill>
                  <a:srgbClr val="404040"/>
                </a:solidFill>
              </a:rPr>
              <a:t>Many news sources have already begun the transition to primarily using algorithms to produce news stories. </a:t>
            </a:r>
          </a:p>
          <a:p>
            <a:r>
              <a:rPr lang="en-US" dirty="0">
                <a:solidFill>
                  <a:srgbClr val="404040"/>
                </a:solidFill>
              </a:rPr>
              <a:t>There are both advantages and disadvantages to this transition. </a:t>
            </a:r>
          </a:p>
          <a:p>
            <a:r>
              <a:rPr lang="en-US" dirty="0">
                <a:solidFill>
                  <a:srgbClr val="404040"/>
                </a:solidFill>
              </a:rPr>
              <a:t>While human journalism is being threatened, the prevalence of human-based creative writing is a trend that will likely continue for a long time. </a:t>
            </a:r>
          </a:p>
        </p:txBody>
      </p:sp>
    </p:spTree>
    <p:extLst>
      <p:ext uri="{BB962C8B-B14F-4D97-AF65-F5344CB8AC3E}">
        <p14:creationId xmlns:p14="http://schemas.microsoft.com/office/powerpoint/2010/main" val="241035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E3EA0-2186-0547-B51C-16556896767A}"/>
              </a:ext>
            </a:extLst>
          </p:cNvPr>
          <p:cNvSpPr>
            <a:spLocks noGrp="1"/>
          </p:cNvSpPr>
          <p:nvPr>
            <p:ph type="title"/>
          </p:nvPr>
        </p:nvSpPr>
        <p:spPr>
          <a:xfrm>
            <a:off x="1600200" y="2363323"/>
            <a:ext cx="8991600" cy="1692771"/>
          </a:xfrm>
        </p:spPr>
        <p:txBody>
          <a:bodyPr vert="horz" lIns="274320" tIns="182880" rIns="274320" bIns="182880" rtlCol="0" anchor="ctr" anchorCtr="1">
            <a:normAutofit/>
          </a:bodyPr>
          <a:lstStyle/>
          <a:p>
            <a:r>
              <a:rPr lang="en-US" sz="3800" kern="1200" cap="all" spc="200" baseline="0" dirty="0">
                <a:solidFill>
                  <a:srgbClr val="262626"/>
                </a:solidFill>
                <a:latin typeface="+mj-lt"/>
                <a:ea typeface="+mj-ea"/>
                <a:cs typeface="+mj-cs"/>
              </a:rPr>
              <a:t>Questions?</a:t>
            </a:r>
          </a:p>
        </p:txBody>
      </p:sp>
    </p:spTree>
    <p:extLst>
      <p:ext uri="{BB962C8B-B14F-4D97-AF65-F5344CB8AC3E}">
        <p14:creationId xmlns:p14="http://schemas.microsoft.com/office/powerpoint/2010/main" val="353003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06C5-E962-5B4F-966E-0AD8DDA9EA54}"/>
              </a:ext>
            </a:extLst>
          </p:cNvPr>
          <p:cNvSpPr>
            <a:spLocks noGrp="1"/>
          </p:cNvSpPr>
          <p:nvPr>
            <p:ph type="title"/>
          </p:nvPr>
        </p:nvSpPr>
        <p:spPr/>
        <p:txBody>
          <a:bodyPr/>
          <a:lstStyle/>
          <a:p>
            <a:r>
              <a:rPr lang="en-US" dirty="0"/>
              <a:t>Image bibliography</a:t>
            </a:r>
          </a:p>
        </p:txBody>
      </p:sp>
      <p:sp>
        <p:nvSpPr>
          <p:cNvPr id="3" name="Content Placeholder 2">
            <a:extLst>
              <a:ext uri="{FF2B5EF4-FFF2-40B4-BE49-F238E27FC236}">
                <a16:creationId xmlns:a16="http://schemas.microsoft.com/office/drawing/2014/main" id="{67E44DEF-61B5-EB4F-B391-A5B3155F437B}"/>
              </a:ext>
            </a:extLst>
          </p:cNvPr>
          <p:cNvSpPr>
            <a:spLocks noGrp="1"/>
          </p:cNvSpPr>
          <p:nvPr>
            <p:ph idx="1"/>
          </p:nvPr>
        </p:nvSpPr>
        <p:spPr>
          <a:xfrm>
            <a:off x="2231136" y="2557362"/>
            <a:ext cx="7729728" cy="3851656"/>
          </a:xfrm>
        </p:spPr>
        <p:txBody>
          <a:bodyPr>
            <a:normAutofit fontScale="85000" lnSpcReduction="10000"/>
          </a:bodyPr>
          <a:lstStyle/>
          <a:p>
            <a:r>
              <a:rPr lang="en-US" dirty="0"/>
              <a:t>Slide 2: </a:t>
            </a:r>
            <a:r>
              <a:rPr lang="en-US" dirty="0">
                <a:hlinkClick r:id="rId2"/>
              </a:rPr>
              <a:t>https://study.com/academy/lesson/what-is-an-algorithm-in-programming-definition-examples-analysis.html</a:t>
            </a:r>
            <a:endParaRPr lang="en-US" dirty="0"/>
          </a:p>
          <a:p>
            <a:r>
              <a:rPr lang="en-US" dirty="0"/>
              <a:t>Slide 3: </a:t>
            </a:r>
            <a:r>
              <a:rPr lang="en-US" dirty="0">
                <a:hlinkClick r:id="rId3"/>
              </a:rPr>
              <a:t>https://www.pewinternet.org/2017/02/08/code-dependent-pros-and-cons-of-the-algorithm-age/</a:t>
            </a:r>
            <a:endParaRPr lang="en-US" dirty="0"/>
          </a:p>
          <a:p>
            <a:r>
              <a:rPr lang="en-US" dirty="0"/>
              <a:t>Slide 4: </a:t>
            </a:r>
            <a:r>
              <a:rPr lang="en-US" dirty="0">
                <a:hlinkClick r:id="rId4"/>
              </a:rPr>
              <a:t>forbes.com</a:t>
            </a:r>
            <a:r>
              <a:rPr lang="en-US" dirty="0"/>
              <a:t>, </a:t>
            </a:r>
            <a:r>
              <a:rPr lang="en-US" dirty="0">
                <a:hlinkClick r:id="rId5"/>
              </a:rPr>
              <a:t>latimes.com</a:t>
            </a:r>
            <a:r>
              <a:rPr lang="en-US" dirty="0"/>
              <a:t>, </a:t>
            </a:r>
            <a:r>
              <a:rPr lang="en-US" dirty="0">
                <a:hlinkClick r:id="rId6"/>
              </a:rPr>
              <a:t>https://www.ap.org/en-us/</a:t>
            </a:r>
            <a:endParaRPr lang="en-US" dirty="0"/>
          </a:p>
          <a:p>
            <a:r>
              <a:rPr lang="en-US" dirty="0"/>
              <a:t>Slide 5: </a:t>
            </a:r>
            <a:r>
              <a:rPr lang="en-US" dirty="0">
                <a:hlinkClick r:id="rId7"/>
              </a:rPr>
              <a:t>https://www.cnn.com/2019/01/25/media/buzzfeed-news-division-layoffs/index.html</a:t>
            </a:r>
            <a:r>
              <a:rPr lang="en-US" dirty="0"/>
              <a:t>, </a:t>
            </a:r>
            <a:r>
              <a:rPr lang="en-US" dirty="0">
                <a:hlinkClick r:id="rId8"/>
              </a:rPr>
              <a:t>https://www.nytimes.com/2019/05/03/business/media/school-newspaper-porn-article.html</a:t>
            </a:r>
            <a:endParaRPr lang="en-US" dirty="0"/>
          </a:p>
          <a:p>
            <a:r>
              <a:rPr lang="en-US" dirty="0"/>
              <a:t>Slide 6: </a:t>
            </a:r>
            <a:r>
              <a:rPr lang="en-US" dirty="0">
                <a:hlinkClick r:id="rId9"/>
              </a:rPr>
              <a:t>https://medium.com/@shkendiezeciri/is-the-role-of-social-media-helping-or-hurting-journalism-today-1af7432828e0</a:t>
            </a:r>
            <a:endParaRPr lang="en-US" dirty="0"/>
          </a:p>
          <a:p>
            <a:r>
              <a:rPr lang="en-US" dirty="0"/>
              <a:t>Slide 7: </a:t>
            </a:r>
            <a:r>
              <a:rPr lang="en-US" dirty="0">
                <a:hlinkClick r:id="rId10"/>
              </a:rPr>
              <a:t>https://www.mrc.org/media-bias-101/exhibit-2-3-asne-journalism-credibility-project-1998</a:t>
            </a:r>
            <a:r>
              <a:rPr lang="en-US" dirty="0"/>
              <a:t>, </a:t>
            </a:r>
            <a:r>
              <a:rPr lang="en-US" dirty="0">
                <a:hlinkClick r:id="rId11"/>
              </a:rPr>
              <a:t>https://niemanreports.org/articles/how-implicit-bias-works-in-journalism/</a:t>
            </a:r>
            <a:endParaRPr lang="en-US" dirty="0"/>
          </a:p>
          <a:p>
            <a:r>
              <a:rPr lang="en-US" dirty="0"/>
              <a:t>Slide 9: </a:t>
            </a:r>
            <a:r>
              <a:rPr lang="en-US" dirty="0">
                <a:hlinkClick r:id="rId12" tooltip="View page"/>
              </a:rPr>
              <a:t>tourismalternative.blogspot.com</a:t>
            </a:r>
            <a:r>
              <a:rPr lang="en-US" dirty="0"/>
              <a:t>, </a:t>
            </a:r>
            <a:r>
              <a:rPr lang="en-US" dirty="0">
                <a:hlinkClick r:id="rId13" tooltip="View page"/>
              </a:rPr>
              <a:t>youtube.com</a:t>
            </a:r>
            <a:r>
              <a:rPr lang="en-US" dirty="0"/>
              <a:t>, </a:t>
            </a:r>
            <a:r>
              <a:rPr lang="en-US" dirty="0">
                <a:hlinkClick r:id="rId14" tooltip="View page"/>
              </a:rPr>
              <a:t>fortune.com</a:t>
            </a:r>
            <a:endParaRPr lang="en-US" dirty="0"/>
          </a:p>
          <a:p>
            <a:r>
              <a:rPr lang="en-US" dirty="0"/>
              <a:t>Slide 10: </a:t>
            </a:r>
            <a:r>
              <a:rPr lang="en-US" dirty="0">
                <a:hlinkClick r:id="rId15"/>
              </a:rPr>
              <a:t>https://futureoflife.org/2015/11/23/the-superintelligence-control-problem/</a:t>
            </a:r>
            <a:endParaRPr lang="en-US" dirty="0"/>
          </a:p>
          <a:p>
            <a:endParaRPr lang="en-US" dirty="0"/>
          </a:p>
        </p:txBody>
      </p:sp>
    </p:spTree>
    <p:extLst>
      <p:ext uri="{BB962C8B-B14F-4D97-AF65-F5344CB8AC3E}">
        <p14:creationId xmlns:p14="http://schemas.microsoft.com/office/powerpoint/2010/main" val="68869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BF52-D6CC-BA40-8043-194911FFED00}"/>
              </a:ext>
            </a:extLst>
          </p:cNvPr>
          <p:cNvSpPr>
            <a:spLocks noGrp="1"/>
          </p:cNvSpPr>
          <p:nvPr>
            <p:ph type="title"/>
          </p:nvPr>
        </p:nvSpPr>
        <p:spPr>
          <a:xfrm>
            <a:off x="804672" y="964692"/>
            <a:ext cx="3066937" cy="1188720"/>
          </a:xfrm>
        </p:spPr>
        <p:txBody>
          <a:bodyPr>
            <a:normAutofit/>
          </a:bodyPr>
          <a:lstStyle/>
          <a:p>
            <a:r>
              <a:rPr lang="en-US" sz="2600"/>
              <a:t>Introducing algorithms</a:t>
            </a:r>
          </a:p>
        </p:txBody>
      </p:sp>
      <p:sp>
        <p:nvSpPr>
          <p:cNvPr id="16" name="Content Placeholder 2">
            <a:extLst>
              <a:ext uri="{FF2B5EF4-FFF2-40B4-BE49-F238E27FC236}">
                <a16:creationId xmlns:a16="http://schemas.microsoft.com/office/drawing/2014/main" id="{F48B8F27-3BFE-474D-B2DA-2ED36A5BA393}"/>
              </a:ext>
            </a:extLst>
          </p:cNvPr>
          <p:cNvSpPr>
            <a:spLocks noGrp="1"/>
          </p:cNvSpPr>
          <p:nvPr>
            <p:ph idx="1"/>
          </p:nvPr>
        </p:nvSpPr>
        <p:spPr>
          <a:xfrm>
            <a:off x="803244" y="2638044"/>
            <a:ext cx="3063765" cy="3263206"/>
          </a:xfrm>
        </p:spPr>
        <p:txBody>
          <a:bodyPr>
            <a:normAutofit/>
          </a:bodyPr>
          <a:lstStyle/>
          <a:p>
            <a:r>
              <a:rPr lang="en-US" sz="2800" dirty="0"/>
              <a:t>Algorithms are a set of rules a computer follows to perform a function. </a:t>
            </a:r>
          </a:p>
          <a:p>
            <a:pPr marL="0" indent="0">
              <a:buNone/>
            </a:pPr>
            <a:endParaRPr lang="en-US" dirty="0"/>
          </a:p>
        </p:txBody>
      </p:sp>
      <p:sp>
        <p:nvSpPr>
          <p:cNvPr id="30" name="Rectangle 29">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42055CA0-4E3F-AD43-916B-399A9A3BF7B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823366" y="1689393"/>
            <a:ext cx="6227064" cy="3487155"/>
          </a:xfrm>
          <a:prstGeom prst="rect">
            <a:avLst/>
          </a:prstGeom>
        </p:spPr>
      </p:pic>
    </p:spTree>
    <p:extLst>
      <p:ext uri="{BB962C8B-B14F-4D97-AF65-F5344CB8AC3E}">
        <p14:creationId xmlns:p14="http://schemas.microsoft.com/office/powerpoint/2010/main" val="110720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08536-AA8B-554C-B0FF-3D6C830DE0BF}"/>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t>Computer-writing algorithms</a:t>
            </a:r>
          </a:p>
        </p:txBody>
      </p:sp>
      <p:sp>
        <p:nvSpPr>
          <p:cNvPr id="19" name="Rectangle 18">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 shot of a computer&#10;&#10;Description automatically generated">
            <a:extLst>
              <a:ext uri="{FF2B5EF4-FFF2-40B4-BE49-F238E27FC236}">
                <a16:creationId xmlns:a16="http://schemas.microsoft.com/office/drawing/2014/main" id="{BE179614-E5D4-8C42-948B-E137DC603EAC}"/>
              </a:ext>
            </a:extLst>
          </p:cNvPr>
          <p:cNvPicPr>
            <a:picLocks noChangeAspect="1"/>
          </p:cNvPicPr>
          <p:nvPr/>
        </p:nvPicPr>
        <p:blipFill>
          <a:blip r:embed="rId3"/>
          <a:stretch>
            <a:fillRect/>
          </a:stretch>
        </p:blipFill>
        <p:spPr>
          <a:xfrm>
            <a:off x="7064692" y="956750"/>
            <a:ext cx="4159568" cy="4583437"/>
          </a:xfrm>
          <a:prstGeom prst="rect">
            <a:avLst/>
          </a:prstGeom>
        </p:spPr>
      </p:pic>
      <p:graphicFrame>
        <p:nvGraphicFramePr>
          <p:cNvPr id="5" name="Content Placeholder 2">
            <a:extLst>
              <a:ext uri="{FF2B5EF4-FFF2-40B4-BE49-F238E27FC236}">
                <a16:creationId xmlns:a16="http://schemas.microsoft.com/office/drawing/2014/main" id="{DC148719-4C65-46BF-BE23-D819635DAF54}"/>
              </a:ext>
            </a:extLst>
          </p:cNvPr>
          <p:cNvGraphicFramePr>
            <a:graphicFrameLocks noGrp="1"/>
          </p:cNvGraphicFramePr>
          <p:nvPr>
            <p:ph idx="1"/>
            <p:extLst>
              <p:ext uri="{D42A27DB-BD31-4B8C-83A1-F6EECF244321}">
                <p14:modId xmlns:p14="http://schemas.microsoft.com/office/powerpoint/2010/main" val="190312349"/>
              </p:ext>
            </p:extLst>
          </p:nvPr>
        </p:nvGraphicFramePr>
        <p:xfrm>
          <a:off x="804672" y="2858703"/>
          <a:ext cx="4475892" cy="3042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249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80980-6E6D-8F49-A991-5C8E64ED5450}"/>
              </a:ext>
            </a:extLst>
          </p:cNvPr>
          <p:cNvSpPr>
            <a:spLocks noGrp="1"/>
          </p:cNvSpPr>
          <p:nvPr>
            <p:ph type="title"/>
          </p:nvPr>
        </p:nvSpPr>
        <p:spPr>
          <a:xfrm>
            <a:off x="2231136" y="3781241"/>
            <a:ext cx="7729729" cy="855406"/>
          </a:xfrm>
          <a:noFill/>
          <a:ln>
            <a:solidFill>
              <a:schemeClr val="bg1"/>
            </a:solidFill>
          </a:ln>
        </p:spPr>
        <p:txBody>
          <a:bodyPr>
            <a:normAutofit/>
          </a:bodyPr>
          <a:lstStyle/>
          <a:p>
            <a:r>
              <a:rPr lang="en-US" sz="2400">
                <a:solidFill>
                  <a:schemeClr val="bg1"/>
                </a:solidFill>
              </a:rPr>
              <a:t>writing programs in journalism</a:t>
            </a:r>
          </a:p>
        </p:txBody>
      </p:sp>
      <p:pic>
        <p:nvPicPr>
          <p:cNvPr id="7" name="Graphic 6">
            <a:extLst>
              <a:ext uri="{FF2B5EF4-FFF2-40B4-BE49-F238E27FC236}">
                <a16:creationId xmlns:a16="http://schemas.microsoft.com/office/drawing/2014/main" id="{E006B15D-EF54-7646-9D85-91E7F2FC1D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67" y="1293248"/>
            <a:ext cx="3420533" cy="1276542"/>
          </a:xfrm>
          <a:prstGeom prst="rect">
            <a:avLst/>
          </a:prstGeom>
        </p:spPr>
      </p:pic>
      <p:pic>
        <p:nvPicPr>
          <p:cNvPr id="9" name="Picture 8">
            <a:extLst>
              <a:ext uri="{FF2B5EF4-FFF2-40B4-BE49-F238E27FC236}">
                <a16:creationId xmlns:a16="http://schemas.microsoft.com/office/drawing/2014/main" id="{A18568CE-455A-6541-B2A0-6E7A1EEC05FB}"/>
              </a:ext>
            </a:extLst>
          </p:cNvPr>
          <p:cNvPicPr>
            <a:picLocks noChangeAspect="1"/>
          </p:cNvPicPr>
          <p:nvPr/>
        </p:nvPicPr>
        <p:blipFill>
          <a:blip r:embed="rId5"/>
          <a:stretch>
            <a:fillRect/>
          </a:stretch>
        </p:blipFill>
        <p:spPr>
          <a:xfrm>
            <a:off x="4807948" y="643468"/>
            <a:ext cx="2576104" cy="2576104"/>
          </a:xfrm>
          <a:prstGeom prst="rect">
            <a:avLst/>
          </a:prstGeom>
        </p:spPr>
      </p:pic>
      <p:pic>
        <p:nvPicPr>
          <p:cNvPr id="5" name="Picture 4" descr="A close up of a logo&#10;&#10;Description automatically generated">
            <a:extLst>
              <a:ext uri="{FF2B5EF4-FFF2-40B4-BE49-F238E27FC236}">
                <a16:creationId xmlns:a16="http://schemas.microsoft.com/office/drawing/2014/main" id="{BCC5C7D2-B62E-294E-81CD-19676D0BA40A}"/>
              </a:ext>
            </a:extLst>
          </p:cNvPr>
          <p:cNvPicPr>
            <a:picLocks noChangeAspect="1"/>
          </p:cNvPicPr>
          <p:nvPr/>
        </p:nvPicPr>
        <p:blipFill>
          <a:blip r:embed="rId6"/>
          <a:stretch>
            <a:fillRect/>
          </a:stretch>
        </p:blipFill>
        <p:spPr>
          <a:xfrm>
            <a:off x="8127999" y="1040641"/>
            <a:ext cx="3420534" cy="1781757"/>
          </a:xfrm>
          <a:prstGeom prst="rect">
            <a:avLst/>
          </a:prstGeom>
        </p:spPr>
      </p:pic>
      <p:sp>
        <p:nvSpPr>
          <p:cNvPr id="3" name="Content Placeholder 2">
            <a:extLst>
              <a:ext uri="{FF2B5EF4-FFF2-40B4-BE49-F238E27FC236}">
                <a16:creationId xmlns:a16="http://schemas.microsoft.com/office/drawing/2014/main" id="{0DFBB811-6291-0744-9DEC-281BDD3BE39C}"/>
              </a:ext>
            </a:extLst>
          </p:cNvPr>
          <p:cNvSpPr>
            <a:spLocks noGrp="1"/>
          </p:cNvSpPr>
          <p:nvPr>
            <p:ph idx="1"/>
          </p:nvPr>
        </p:nvSpPr>
        <p:spPr>
          <a:xfrm>
            <a:off x="2238412" y="4846076"/>
            <a:ext cx="7715177" cy="1271556"/>
          </a:xfrm>
        </p:spPr>
        <p:txBody>
          <a:bodyPr>
            <a:normAutofit/>
          </a:bodyPr>
          <a:lstStyle/>
          <a:p>
            <a:pPr>
              <a:lnSpc>
                <a:spcPct val="90000"/>
              </a:lnSpc>
            </a:pPr>
            <a:r>
              <a:rPr lang="en-US" sz="2800" dirty="0">
                <a:solidFill>
                  <a:schemeClr val="bg1"/>
                </a:solidFill>
              </a:rPr>
              <a:t>Journalism is one field that is particularly geared towards the application of writing programs.</a:t>
            </a:r>
          </a:p>
        </p:txBody>
      </p:sp>
    </p:spTree>
    <p:extLst>
      <p:ext uri="{BB962C8B-B14F-4D97-AF65-F5344CB8AC3E}">
        <p14:creationId xmlns:p14="http://schemas.microsoft.com/office/powerpoint/2010/main" val="87487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group of people sitting at a desk&#10;&#10;Description automatically generated">
            <a:extLst>
              <a:ext uri="{FF2B5EF4-FFF2-40B4-BE49-F238E27FC236}">
                <a16:creationId xmlns:a16="http://schemas.microsoft.com/office/drawing/2014/main" id="{DD3B2844-FFCB-254C-AF14-6E88269A082A}"/>
              </a:ext>
            </a:extLst>
          </p:cNvPr>
          <p:cNvPicPr>
            <a:picLocks noChangeAspect="1"/>
          </p:cNvPicPr>
          <p:nvPr/>
        </p:nvPicPr>
        <p:blipFill rotWithShape="1">
          <a:blip r:embed="rId2"/>
          <a:srcRect t="3051" r="-2" b="-2"/>
          <a:stretch/>
        </p:blipFill>
        <p:spPr>
          <a:xfrm>
            <a:off x="20" y="3429001"/>
            <a:ext cx="5315041" cy="3429000"/>
          </a:xfrm>
          <a:prstGeom prst="rect">
            <a:avLst/>
          </a:prstGeom>
        </p:spPr>
      </p:pic>
      <p:sp>
        <p:nvSpPr>
          <p:cNvPr id="12" name="Rectangle 11">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itting at a desk&#10;&#10;Description automatically generated">
            <a:extLst>
              <a:ext uri="{FF2B5EF4-FFF2-40B4-BE49-F238E27FC236}">
                <a16:creationId xmlns:a16="http://schemas.microsoft.com/office/drawing/2014/main" id="{B2D04D3D-6039-AA44-AC4D-9F361E06A00D}"/>
              </a:ext>
            </a:extLst>
          </p:cNvPr>
          <p:cNvPicPr>
            <a:picLocks noChangeAspect="1"/>
          </p:cNvPicPr>
          <p:nvPr/>
        </p:nvPicPr>
        <p:blipFill rotWithShape="1">
          <a:blip r:embed="rId3"/>
          <a:srcRect l="10101" r="3099" b="1"/>
          <a:stretch/>
        </p:blipFill>
        <p:spPr>
          <a:xfrm>
            <a:off x="0" y="0"/>
            <a:ext cx="5315041" cy="3429002"/>
          </a:xfrm>
          <a:prstGeom prst="rect">
            <a:avLst/>
          </a:prstGeom>
        </p:spPr>
      </p:pic>
      <p:sp>
        <p:nvSpPr>
          <p:cNvPr id="3" name="Content Placeholder 2">
            <a:extLst>
              <a:ext uri="{FF2B5EF4-FFF2-40B4-BE49-F238E27FC236}">
                <a16:creationId xmlns:a16="http://schemas.microsoft.com/office/drawing/2014/main" id="{AA30A015-1E7D-6547-BA8D-C9DCAF0BF965}"/>
              </a:ext>
            </a:extLst>
          </p:cNvPr>
          <p:cNvSpPr>
            <a:spLocks noGrp="1"/>
          </p:cNvSpPr>
          <p:nvPr>
            <p:ph idx="1"/>
          </p:nvPr>
        </p:nvSpPr>
        <p:spPr>
          <a:xfrm>
            <a:off x="6096000" y="2100954"/>
            <a:ext cx="5285791" cy="3042547"/>
          </a:xfrm>
        </p:spPr>
        <p:txBody>
          <a:bodyPr>
            <a:normAutofit/>
          </a:bodyPr>
          <a:lstStyle/>
          <a:p>
            <a:r>
              <a:rPr lang="en-US" sz="2400" dirty="0">
                <a:solidFill>
                  <a:srgbClr val="FFFFFF"/>
                </a:solidFill>
              </a:rPr>
              <a:t>“Reporting has not yet reached the stage where journalists are ready to be integrated with machines,” David P. Kowal, a communications expert and president of Kowal Communications Inc., states. “But an acceptance of </a:t>
            </a:r>
            <a:r>
              <a:rPr lang="en-US" sz="2400" dirty="0" err="1">
                <a:solidFill>
                  <a:srgbClr val="FFFFFF"/>
                </a:solidFill>
              </a:rPr>
              <a:t>robo</a:t>
            </a:r>
            <a:r>
              <a:rPr lang="en-US" sz="2400" dirty="0">
                <a:solidFill>
                  <a:srgbClr val="FFFFFF"/>
                </a:solidFill>
              </a:rPr>
              <a:t>-copy in newsrooms across the country seems inevitable.” </a:t>
            </a:r>
          </a:p>
        </p:txBody>
      </p:sp>
    </p:spTree>
    <p:extLst>
      <p:ext uri="{BB962C8B-B14F-4D97-AF65-F5344CB8AC3E}">
        <p14:creationId xmlns:p14="http://schemas.microsoft.com/office/powerpoint/2010/main" val="172265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FEDF-7BBD-A444-93C6-07AFFEE8A32B}"/>
              </a:ext>
            </a:extLst>
          </p:cNvPr>
          <p:cNvSpPr>
            <a:spLocks noGrp="1"/>
          </p:cNvSpPr>
          <p:nvPr>
            <p:ph type="title"/>
          </p:nvPr>
        </p:nvSpPr>
        <p:spPr>
          <a:xfrm>
            <a:off x="804672" y="964692"/>
            <a:ext cx="4476806" cy="1188720"/>
          </a:xfrm>
        </p:spPr>
        <p:txBody>
          <a:bodyPr>
            <a:normAutofit/>
          </a:bodyPr>
          <a:lstStyle/>
          <a:p>
            <a:r>
              <a:rPr lang="en-US" dirty="0"/>
              <a:t>The death of human journalism?</a:t>
            </a:r>
          </a:p>
        </p:txBody>
      </p:sp>
      <p:sp>
        <p:nvSpPr>
          <p:cNvPr id="3" name="Content Placeholder 2">
            <a:extLst>
              <a:ext uri="{FF2B5EF4-FFF2-40B4-BE49-F238E27FC236}">
                <a16:creationId xmlns:a16="http://schemas.microsoft.com/office/drawing/2014/main" id="{A3AFF419-F121-6C41-8AD3-78C0A747C2BE}"/>
              </a:ext>
            </a:extLst>
          </p:cNvPr>
          <p:cNvSpPr>
            <a:spLocks noGrp="1"/>
          </p:cNvSpPr>
          <p:nvPr>
            <p:ph idx="1"/>
          </p:nvPr>
        </p:nvSpPr>
        <p:spPr>
          <a:xfrm>
            <a:off x="803244" y="2638044"/>
            <a:ext cx="4492932" cy="3263206"/>
          </a:xfrm>
        </p:spPr>
        <p:txBody>
          <a:bodyPr>
            <a:normAutofit/>
          </a:bodyPr>
          <a:lstStyle/>
          <a:p>
            <a:r>
              <a:rPr lang="en-US" sz="2800" dirty="0"/>
              <a:t>News sources such as Buzzfeed have experienced major lay-offs. </a:t>
            </a:r>
          </a:p>
        </p:txBody>
      </p:sp>
      <p:sp>
        <p:nvSpPr>
          <p:cNvPr id="19" name="Rectangle 18">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ll, indoor&#10;&#10;Description automatically generated">
            <a:extLst>
              <a:ext uri="{FF2B5EF4-FFF2-40B4-BE49-F238E27FC236}">
                <a16:creationId xmlns:a16="http://schemas.microsoft.com/office/drawing/2014/main" id="{617FE1D4-6382-C244-ADFE-1E517D53DF8F}"/>
              </a:ext>
            </a:extLst>
          </p:cNvPr>
          <p:cNvPicPr>
            <a:picLocks noChangeAspect="1"/>
          </p:cNvPicPr>
          <p:nvPr/>
        </p:nvPicPr>
        <p:blipFill rotWithShape="1">
          <a:blip r:embed="rId3"/>
          <a:srcRect r="337" b="-3"/>
          <a:stretch/>
        </p:blipFill>
        <p:spPr>
          <a:xfrm>
            <a:off x="6734104" y="1293275"/>
            <a:ext cx="3859682" cy="4279392"/>
          </a:xfrm>
          <a:prstGeom prst="rect">
            <a:avLst/>
          </a:prstGeom>
        </p:spPr>
      </p:pic>
    </p:spTree>
    <p:extLst>
      <p:ext uri="{BB962C8B-B14F-4D97-AF65-F5344CB8AC3E}">
        <p14:creationId xmlns:p14="http://schemas.microsoft.com/office/powerpoint/2010/main" val="390607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E8B8F58C-74B6-104D-B517-598A9D443C65}"/>
              </a:ext>
            </a:extLst>
          </p:cNvPr>
          <p:cNvPicPr>
            <a:picLocks noChangeAspect="1"/>
          </p:cNvPicPr>
          <p:nvPr/>
        </p:nvPicPr>
        <p:blipFill>
          <a:blip r:embed="rId3"/>
          <a:stretch>
            <a:fillRect/>
          </a:stretch>
        </p:blipFill>
        <p:spPr>
          <a:xfrm>
            <a:off x="1053754" y="3569283"/>
            <a:ext cx="3207552" cy="2966985"/>
          </a:xfrm>
          <a:prstGeom prst="rect">
            <a:avLst/>
          </a:prstGeom>
        </p:spPr>
      </p:pic>
      <p:sp>
        <p:nvSpPr>
          <p:cNvPr id="12" name="Rectangle 11">
            <a:extLst>
              <a:ext uri="{FF2B5EF4-FFF2-40B4-BE49-F238E27FC236}">
                <a16:creationId xmlns:a16="http://schemas.microsoft.com/office/drawing/2014/main" id="{DCD3F51F-E0F2-41F0-9EAD-111C87DFF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88BBB-F68E-284E-9C1E-3A70A95E2738}"/>
              </a:ext>
            </a:extLst>
          </p:cNvPr>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en-US" sz="2000"/>
              <a:t>Potential Benefits to replacing journalists with computers</a:t>
            </a:r>
          </a:p>
        </p:txBody>
      </p:sp>
      <p:pic>
        <p:nvPicPr>
          <p:cNvPr id="7" name="Picture 6" descr="A screenshot of a cell phone&#10;&#10;Description automatically generated">
            <a:extLst>
              <a:ext uri="{FF2B5EF4-FFF2-40B4-BE49-F238E27FC236}">
                <a16:creationId xmlns:a16="http://schemas.microsoft.com/office/drawing/2014/main" id="{C8C5AF58-7908-6644-BEE4-A6DB4CB50573}"/>
              </a:ext>
            </a:extLst>
          </p:cNvPr>
          <p:cNvPicPr>
            <a:picLocks noChangeAspect="1"/>
          </p:cNvPicPr>
          <p:nvPr/>
        </p:nvPicPr>
        <p:blipFill>
          <a:blip r:embed="rId4"/>
          <a:stretch>
            <a:fillRect/>
          </a:stretch>
        </p:blipFill>
        <p:spPr>
          <a:xfrm>
            <a:off x="158457" y="321733"/>
            <a:ext cx="4998146" cy="2966985"/>
          </a:xfrm>
          <a:prstGeom prst="rect">
            <a:avLst/>
          </a:prstGeom>
        </p:spPr>
      </p:pic>
      <p:sp>
        <p:nvSpPr>
          <p:cNvPr id="3" name="Content Placeholder 2">
            <a:extLst>
              <a:ext uri="{FF2B5EF4-FFF2-40B4-BE49-F238E27FC236}">
                <a16:creationId xmlns:a16="http://schemas.microsoft.com/office/drawing/2014/main" id="{B303CEF5-7110-A041-BE6A-83187F3DFD3E}"/>
              </a:ext>
            </a:extLst>
          </p:cNvPr>
          <p:cNvSpPr>
            <a:spLocks noGrp="1"/>
          </p:cNvSpPr>
          <p:nvPr>
            <p:ph idx="1"/>
          </p:nvPr>
        </p:nvSpPr>
        <p:spPr>
          <a:xfrm>
            <a:off x="6119732" y="2858703"/>
            <a:ext cx="5285791" cy="3042547"/>
          </a:xfrm>
        </p:spPr>
        <p:txBody>
          <a:bodyPr>
            <a:normAutofit/>
          </a:bodyPr>
          <a:lstStyle/>
          <a:p>
            <a:r>
              <a:rPr lang="en-US" sz="2800" dirty="0">
                <a:solidFill>
                  <a:srgbClr val="FFFFFF"/>
                </a:solidFill>
              </a:rPr>
              <a:t>Some people feel like a shift towards automated journalism can prevent bias, helping present facts more accurately and objectively. </a:t>
            </a:r>
          </a:p>
          <a:p>
            <a:r>
              <a:rPr lang="en-US" sz="2800" dirty="0">
                <a:solidFill>
                  <a:srgbClr val="FFFFFF"/>
                </a:solidFill>
              </a:rPr>
              <a:t> </a:t>
            </a:r>
          </a:p>
        </p:txBody>
      </p:sp>
    </p:spTree>
    <p:extLst>
      <p:ext uri="{BB962C8B-B14F-4D97-AF65-F5344CB8AC3E}">
        <p14:creationId xmlns:p14="http://schemas.microsoft.com/office/powerpoint/2010/main" val="76993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A8E0-8666-0D43-BF47-CC06F33238B9}"/>
              </a:ext>
            </a:extLst>
          </p:cNvPr>
          <p:cNvSpPr>
            <a:spLocks noGrp="1"/>
          </p:cNvSpPr>
          <p:nvPr>
            <p:ph type="title"/>
          </p:nvPr>
        </p:nvSpPr>
        <p:spPr>
          <a:xfrm>
            <a:off x="640079" y="640079"/>
            <a:ext cx="3402531" cy="5272242"/>
          </a:xfrm>
        </p:spPr>
        <p:txBody>
          <a:bodyPr>
            <a:normAutofit/>
          </a:bodyPr>
          <a:lstStyle/>
          <a:p>
            <a:r>
              <a:rPr lang="en-US" sz="2600"/>
              <a:t>Potential disadvantages of replacing journalists with computers</a:t>
            </a:r>
          </a:p>
        </p:txBody>
      </p:sp>
      <p:sp>
        <p:nvSpPr>
          <p:cNvPr id="3" name="Content Placeholder 2">
            <a:extLst>
              <a:ext uri="{FF2B5EF4-FFF2-40B4-BE49-F238E27FC236}">
                <a16:creationId xmlns:a16="http://schemas.microsoft.com/office/drawing/2014/main" id="{F508747A-6DC8-5C45-9C3A-502BFD4EF7F6}"/>
              </a:ext>
            </a:extLst>
          </p:cNvPr>
          <p:cNvSpPr>
            <a:spLocks noGrp="1"/>
          </p:cNvSpPr>
          <p:nvPr>
            <p:ph idx="1"/>
          </p:nvPr>
        </p:nvSpPr>
        <p:spPr>
          <a:xfrm>
            <a:off x="4672103" y="640080"/>
            <a:ext cx="6883072" cy="1624958"/>
          </a:xfrm>
        </p:spPr>
        <p:txBody>
          <a:bodyPr>
            <a:normAutofit/>
          </a:bodyPr>
          <a:lstStyle/>
          <a:p>
            <a:r>
              <a:rPr lang="en-US" dirty="0"/>
              <a:t>The loss to human livelihood is the greatest pitfall of replacing humans with technology when it comes to writing news articles.</a:t>
            </a:r>
          </a:p>
          <a:p>
            <a:r>
              <a:rPr lang="en-US" dirty="0"/>
              <a:t>In strong contrast to the idea that computers would make reporting more objective, some have pointed out the dangers in relying on algorithms. </a:t>
            </a:r>
          </a:p>
          <a:p>
            <a:pPr lvl="2"/>
            <a:endParaRPr lang="en-US" dirty="0"/>
          </a:p>
          <a:p>
            <a:pPr marL="457200" lvl="2" indent="0">
              <a:buNone/>
            </a:pPr>
            <a:endParaRPr lang="en-US" dirty="0"/>
          </a:p>
          <a:p>
            <a:pPr marL="457200" lvl="2" indent="0">
              <a:buNone/>
            </a:pPr>
            <a:endParaRPr lang="en-US" dirty="0"/>
          </a:p>
        </p:txBody>
      </p:sp>
      <p:pic>
        <p:nvPicPr>
          <p:cNvPr id="5" name="Picture 4">
            <a:extLst>
              <a:ext uri="{FF2B5EF4-FFF2-40B4-BE49-F238E27FC236}">
                <a16:creationId xmlns:a16="http://schemas.microsoft.com/office/drawing/2014/main" id="{D9563C75-0F20-0849-9286-4AC8858BED68}"/>
              </a:ext>
            </a:extLst>
          </p:cNvPr>
          <p:cNvPicPr>
            <a:picLocks noChangeAspect="1"/>
          </p:cNvPicPr>
          <p:nvPr/>
        </p:nvPicPr>
        <p:blipFill>
          <a:blip r:embed="rId3"/>
          <a:stretch>
            <a:fillRect/>
          </a:stretch>
        </p:blipFill>
        <p:spPr>
          <a:xfrm>
            <a:off x="4672103" y="2588926"/>
            <a:ext cx="5869752" cy="3301736"/>
          </a:xfrm>
          <a:prstGeom prst="rect">
            <a:avLst/>
          </a:prstGeom>
          <a:ln w="31750" cap="sq">
            <a:solidFill>
              <a:srgbClr val="FFFFFF"/>
            </a:solidFill>
            <a:miter lim="800000"/>
          </a:ln>
        </p:spPr>
      </p:pic>
    </p:spTree>
    <p:extLst>
      <p:ext uri="{BB962C8B-B14F-4D97-AF65-F5344CB8AC3E}">
        <p14:creationId xmlns:p14="http://schemas.microsoft.com/office/powerpoint/2010/main" val="186688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Smoke coming from the clouds&#10;&#10;Description automatically generated">
            <a:extLst>
              <a:ext uri="{FF2B5EF4-FFF2-40B4-BE49-F238E27FC236}">
                <a16:creationId xmlns:a16="http://schemas.microsoft.com/office/drawing/2014/main" id="{63AE7DE2-B56E-CE42-8096-FF9102E7782D}"/>
              </a:ext>
            </a:extLst>
          </p:cNvPr>
          <p:cNvPicPr>
            <a:picLocks noChangeAspect="1"/>
          </p:cNvPicPr>
          <p:nvPr/>
        </p:nvPicPr>
        <p:blipFill rotWithShape="1">
          <a:blip r:embed="rId3"/>
          <a:srcRect t="34120" r="3" b="1688"/>
          <a:stretch/>
        </p:blipFill>
        <p:spPr>
          <a:xfrm>
            <a:off x="20" y="4571996"/>
            <a:ext cx="5315041" cy="2286002"/>
          </a:xfrm>
          <a:prstGeom prst="rect">
            <a:avLst/>
          </a:prstGeom>
        </p:spPr>
      </p:pic>
      <p:sp>
        <p:nvSpPr>
          <p:cNvPr id="14" name="Rectangle 13">
            <a:extLst>
              <a:ext uri="{FF2B5EF4-FFF2-40B4-BE49-F238E27FC236}">
                <a16:creationId xmlns:a16="http://schemas.microsoft.com/office/drawing/2014/main" id="{98D49316-27CF-4C3D-BE8C-042F06B89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2EA76-2D32-9341-B93B-EE6D5D052776}"/>
              </a:ext>
            </a:extLst>
          </p:cNvPr>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en-US" sz="2600"/>
              <a:t>Impact on creative writing</a:t>
            </a:r>
          </a:p>
        </p:txBody>
      </p:sp>
      <p:pic>
        <p:nvPicPr>
          <p:cNvPr id="9" name="Picture 8" descr="A sunset over a body of water&#10;&#10;Description automatically generated">
            <a:extLst>
              <a:ext uri="{FF2B5EF4-FFF2-40B4-BE49-F238E27FC236}">
                <a16:creationId xmlns:a16="http://schemas.microsoft.com/office/drawing/2014/main" id="{2C20EA6E-F2FE-3E47-AC46-6D8E0176BE8A}"/>
              </a:ext>
            </a:extLst>
          </p:cNvPr>
          <p:cNvPicPr>
            <a:picLocks noChangeAspect="1"/>
          </p:cNvPicPr>
          <p:nvPr/>
        </p:nvPicPr>
        <p:blipFill rotWithShape="1">
          <a:blip r:embed="rId4"/>
          <a:srcRect t="12333" r="3" b="30322"/>
          <a:stretch/>
        </p:blipFill>
        <p:spPr>
          <a:xfrm>
            <a:off x="20" y="-2"/>
            <a:ext cx="5315041" cy="2286000"/>
          </a:xfrm>
          <a:prstGeom prst="rect">
            <a:avLst/>
          </a:prstGeom>
        </p:spPr>
      </p:pic>
      <p:pic>
        <p:nvPicPr>
          <p:cNvPr id="5" name="Picture 4" descr="A baby smiling at the camera&#10;&#10;Description automatically generated">
            <a:extLst>
              <a:ext uri="{FF2B5EF4-FFF2-40B4-BE49-F238E27FC236}">
                <a16:creationId xmlns:a16="http://schemas.microsoft.com/office/drawing/2014/main" id="{9B189FF3-7740-CA43-AF4A-872CEBE9638A}"/>
              </a:ext>
            </a:extLst>
          </p:cNvPr>
          <p:cNvPicPr>
            <a:picLocks noChangeAspect="1"/>
          </p:cNvPicPr>
          <p:nvPr/>
        </p:nvPicPr>
        <p:blipFill rotWithShape="1">
          <a:blip r:embed="rId5"/>
          <a:srcRect t="24949" r="-1" b="17623"/>
          <a:stretch/>
        </p:blipFill>
        <p:spPr>
          <a:xfrm>
            <a:off x="20" y="2285999"/>
            <a:ext cx="5315041" cy="2285999"/>
          </a:xfrm>
          <a:prstGeom prst="rect">
            <a:avLst/>
          </a:prstGeom>
        </p:spPr>
      </p:pic>
      <p:sp>
        <p:nvSpPr>
          <p:cNvPr id="3" name="Content Placeholder 2">
            <a:extLst>
              <a:ext uri="{FF2B5EF4-FFF2-40B4-BE49-F238E27FC236}">
                <a16:creationId xmlns:a16="http://schemas.microsoft.com/office/drawing/2014/main" id="{8FFB5FC3-46D0-674E-8162-9E3A7FBC922A}"/>
              </a:ext>
            </a:extLst>
          </p:cNvPr>
          <p:cNvSpPr>
            <a:spLocks noGrp="1"/>
          </p:cNvSpPr>
          <p:nvPr>
            <p:ph idx="1"/>
          </p:nvPr>
        </p:nvSpPr>
        <p:spPr>
          <a:xfrm>
            <a:off x="6119732" y="2858703"/>
            <a:ext cx="5285791" cy="3042547"/>
          </a:xfrm>
        </p:spPr>
        <p:txBody>
          <a:bodyPr>
            <a:normAutofit/>
          </a:bodyPr>
          <a:lstStyle/>
          <a:p>
            <a:pPr>
              <a:lnSpc>
                <a:spcPct val="90000"/>
              </a:lnSpc>
            </a:pPr>
            <a:r>
              <a:rPr lang="en-US" sz="2400" dirty="0">
                <a:solidFill>
                  <a:srgbClr val="FFFFFF"/>
                </a:solidFill>
              </a:rPr>
              <a:t>As of 2019, computer programs are still a long way from being able to replicate standards most editors ascribe to when considering the quality of a short story, poem, or novel. </a:t>
            </a:r>
          </a:p>
        </p:txBody>
      </p:sp>
    </p:spTree>
    <p:extLst>
      <p:ext uri="{BB962C8B-B14F-4D97-AF65-F5344CB8AC3E}">
        <p14:creationId xmlns:p14="http://schemas.microsoft.com/office/powerpoint/2010/main" val="162195448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1045</Words>
  <Application>Microsoft Macintosh PowerPoint</Application>
  <PresentationFormat>Widescreen</PresentationFormat>
  <Paragraphs>61</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MT</vt:lpstr>
      <vt:lpstr>Parcel</vt:lpstr>
      <vt:lpstr> The Rising Influence of Computer-Written Content </vt:lpstr>
      <vt:lpstr>Introducing algorithms</vt:lpstr>
      <vt:lpstr>Computer-writing algorithms</vt:lpstr>
      <vt:lpstr>writing programs in journalism</vt:lpstr>
      <vt:lpstr>PowerPoint Presentation</vt:lpstr>
      <vt:lpstr>The death of human journalism?</vt:lpstr>
      <vt:lpstr>Potential Benefits to replacing journalists with computers</vt:lpstr>
      <vt:lpstr>Potential disadvantages of replacing journalists with computers</vt:lpstr>
      <vt:lpstr>Impact on creative writing</vt:lpstr>
      <vt:lpstr>The flipside of Algorithms and creative writing</vt:lpstr>
      <vt:lpstr>overview</vt:lpstr>
      <vt:lpstr>Questions?</vt:lpstr>
      <vt:lpstr>Image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Rising Influence of Computer-Written Content </dc:title>
  <dc:creator>Searle, Tristan</dc:creator>
  <cp:lastModifiedBy>Searle, Tristan</cp:lastModifiedBy>
  <cp:revision>9</cp:revision>
  <dcterms:created xsi:type="dcterms:W3CDTF">2019-06-15T18:07:03Z</dcterms:created>
  <dcterms:modified xsi:type="dcterms:W3CDTF">2019-07-12T01:13:03Z</dcterms:modified>
</cp:coreProperties>
</file>