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49a7684674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49a7684674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49a7684674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49a7684674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49a7684674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49a7684674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49a7684674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49a7684674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49a768467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49a768467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49a7684674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49a7684674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The Importance of Setting </a:t>
            </a:r>
            <a:endParaRPr/>
          </a:p>
          <a:p>
            <a:pPr indent="0" lvl="0" marL="0" rtl="0" algn="ctr">
              <a:spcBef>
                <a:spcPts val="0"/>
              </a:spcBef>
              <a:spcAft>
                <a:spcPts val="0"/>
              </a:spcAft>
              <a:buNone/>
            </a:pPr>
            <a:r>
              <a:rPr lang="en"/>
              <a:t>in </a:t>
            </a:r>
            <a:r>
              <a:rPr i="1" lang="en"/>
              <a:t>Fences</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Tristan Searle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 What? </a:t>
            </a:r>
            <a:endParaRPr/>
          </a:p>
        </p:txBody>
      </p:sp>
      <p:sp>
        <p:nvSpPr>
          <p:cNvPr id="61" name="Google Shape;61;p14"/>
          <p:cNvSpPr txBox="1"/>
          <p:nvPr>
            <p:ph idx="1" type="body"/>
          </p:nvPr>
        </p:nvSpPr>
        <p:spPr>
          <a:xfrm>
            <a:off x="243300" y="10977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Setting plays an important role in any narrative form of literature. Dramas in particular have a strong sense of setting that has a direct impact on the characters and the audience’s interpretation and reception. Keep in mind that both the physical </a:t>
            </a:r>
            <a:r>
              <a:rPr lang="en"/>
              <a:t>portrayal</a:t>
            </a:r>
            <a:r>
              <a:rPr lang="en"/>
              <a:t> of the scenes, as well as the cultural, social, and political backdrop of time era the play is representing, have an effect on the audience’s interpretation.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Thesis</a:t>
            </a:r>
            <a:endParaRPr/>
          </a:p>
        </p:txBody>
      </p:sp>
      <p:sp>
        <p:nvSpPr>
          <p:cNvPr id="67" name="Google Shape;67;p15"/>
          <p:cNvSpPr txBox="1"/>
          <p:nvPr>
            <p:ph idx="1" type="body"/>
          </p:nvPr>
        </p:nvSpPr>
        <p:spPr>
          <a:xfrm>
            <a:off x="311700" y="11661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tattered house in </a:t>
            </a:r>
            <a:r>
              <a:rPr i="1" lang="en"/>
              <a:t>Fences, </a:t>
            </a:r>
            <a:r>
              <a:rPr lang="en"/>
              <a:t>in addition to the symbolic nature of the yard wherein the characters spend most of the play, reveals elements about both the external and internal factors that influence the characters and the way they live throughout the play; a theoretical Marxist approach to </a:t>
            </a:r>
            <a:r>
              <a:rPr i="1" lang="en"/>
              <a:t>Fences </a:t>
            </a:r>
            <a:r>
              <a:rPr lang="en"/>
              <a:t>pieces these elements together to unravel the main source of Troy’s anger, which is class struggle, better than other critical approaches. </a:t>
            </a:r>
            <a:endParaRPr/>
          </a:p>
          <a:p>
            <a:pPr indent="0" lvl="0" marL="0" rtl="0" algn="l">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1st Argument</a:t>
            </a:r>
            <a:endParaRPr/>
          </a:p>
        </p:txBody>
      </p:sp>
      <p:sp>
        <p:nvSpPr>
          <p:cNvPr id="73" name="Google Shape;73;p16"/>
          <p:cNvSpPr txBox="1"/>
          <p:nvPr>
            <p:ph idx="1" type="body"/>
          </p:nvPr>
        </p:nvSpPr>
        <p:spPr>
          <a:xfrm>
            <a:off x="311700" y="1152475"/>
            <a:ext cx="8520600" cy="3734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Point: The effect of urban poverty on the lives of the characters is represented by the nature of the physical setting. </a:t>
            </a:r>
            <a:endParaRPr/>
          </a:p>
          <a:p>
            <a:pPr indent="-342900" lvl="0" marL="457200" rtl="0" algn="l">
              <a:spcBef>
                <a:spcPts val="0"/>
              </a:spcBef>
              <a:spcAft>
                <a:spcPts val="0"/>
              </a:spcAft>
              <a:buSzPts val="1800"/>
              <a:buChar char="-"/>
            </a:pPr>
            <a:r>
              <a:rPr lang="en"/>
              <a:t>Quote from Author’s Description Setting: </a:t>
            </a:r>
            <a:endParaRPr/>
          </a:p>
          <a:p>
            <a:pPr indent="-317500" lvl="1" marL="914400" rtl="0" algn="l">
              <a:spcBef>
                <a:spcPts val="0"/>
              </a:spcBef>
              <a:spcAft>
                <a:spcPts val="0"/>
              </a:spcAft>
              <a:buSzPts val="1400"/>
              <a:buChar char="-"/>
            </a:pPr>
            <a:r>
              <a:rPr i="1" lang="en"/>
              <a:t>“...an ancient two-story brick house set off a small alley in a big city…”</a:t>
            </a:r>
            <a:endParaRPr i="1"/>
          </a:p>
          <a:p>
            <a:pPr indent="-342900" lvl="0" marL="457200" rtl="0" algn="l">
              <a:spcBef>
                <a:spcPts val="0"/>
              </a:spcBef>
              <a:spcAft>
                <a:spcPts val="0"/>
              </a:spcAft>
              <a:buSzPts val="1800"/>
              <a:buChar char="-"/>
            </a:pPr>
            <a:r>
              <a:rPr lang="en"/>
              <a:t>In the introduction to </a:t>
            </a:r>
            <a:r>
              <a:rPr i="1" lang="en"/>
              <a:t>Fences</a:t>
            </a:r>
            <a:r>
              <a:rPr lang="en"/>
              <a:t>’ setting, August Wilson took special effort to communicate a fulfilling vision of the poverty the characters live in. </a:t>
            </a:r>
            <a:endParaRPr/>
          </a:p>
          <a:p>
            <a:pPr indent="-342900" lvl="0" marL="457200" rtl="0" algn="l">
              <a:spcBef>
                <a:spcPts val="0"/>
              </a:spcBef>
              <a:spcAft>
                <a:spcPts val="0"/>
              </a:spcAft>
              <a:buSzPts val="1800"/>
              <a:buChar char="-"/>
            </a:pPr>
            <a:r>
              <a:rPr lang="en"/>
              <a:t>Paint is described to be chipping off the patio.  </a:t>
            </a:r>
            <a:endParaRPr/>
          </a:p>
          <a:p>
            <a:pPr indent="-342900" lvl="0" marL="457200" rtl="0" algn="l">
              <a:spcBef>
                <a:spcPts val="0"/>
              </a:spcBef>
              <a:spcAft>
                <a:spcPts val="0"/>
              </a:spcAft>
              <a:buSzPts val="1800"/>
              <a:buChar char="-"/>
            </a:pPr>
            <a:r>
              <a:rPr lang="en"/>
              <a:t>The poverty of the characters is a constant reminder to the situation the characters struggle to make a life in. </a:t>
            </a:r>
            <a:endParaRPr/>
          </a:p>
          <a:p>
            <a:pPr indent="-342900" lvl="0" marL="457200" rtl="0" algn="l">
              <a:spcBef>
                <a:spcPts val="0"/>
              </a:spcBef>
              <a:spcAft>
                <a:spcPts val="0"/>
              </a:spcAft>
              <a:buSzPts val="1800"/>
              <a:buChar char="-"/>
            </a:pPr>
            <a:r>
              <a:rPr lang="en"/>
              <a:t>The nature of Troy’s surroundings keep him trapped in a poverty-mindset.</a:t>
            </a:r>
            <a:endParaRPr/>
          </a:p>
          <a:p>
            <a:pPr indent="0" lvl="0" marL="457200" rtl="0" algn="l">
              <a:spcBef>
                <a:spcPts val="1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1580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2nd Argument </a:t>
            </a:r>
            <a:endParaRPr/>
          </a:p>
        </p:txBody>
      </p:sp>
      <p:sp>
        <p:nvSpPr>
          <p:cNvPr id="79" name="Google Shape;79;p17"/>
          <p:cNvSpPr txBox="1"/>
          <p:nvPr>
            <p:ph idx="1" type="body"/>
          </p:nvPr>
        </p:nvSpPr>
        <p:spPr>
          <a:xfrm>
            <a:off x="243375" y="730700"/>
            <a:ext cx="8520600" cy="42717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Point: The nature of the characters’ socio-economic struggle is in part a recognition of “changing times.” The time setting should be recognized as a dynamic part of the story, and one must have basic knowledge of history to acquire a full scope of the nature of Troy and Rose’s class struggle. </a:t>
            </a:r>
            <a:endParaRPr/>
          </a:p>
          <a:p>
            <a:pPr indent="-342900" lvl="0" marL="457200" rtl="0" algn="l">
              <a:spcBef>
                <a:spcPts val="0"/>
              </a:spcBef>
              <a:spcAft>
                <a:spcPts val="0"/>
              </a:spcAft>
              <a:buSzPts val="1800"/>
              <a:buChar char="-"/>
            </a:pPr>
            <a:r>
              <a:rPr lang="en"/>
              <a:t>Quote: </a:t>
            </a:r>
            <a:endParaRPr/>
          </a:p>
          <a:p>
            <a:pPr indent="-342900" lvl="0" marL="914400" rtl="0" algn="l">
              <a:spcBef>
                <a:spcPts val="0"/>
              </a:spcBef>
              <a:spcAft>
                <a:spcPts val="0"/>
              </a:spcAft>
              <a:buSzPts val="1800"/>
              <a:buChar char="-"/>
            </a:pPr>
            <a:r>
              <a:rPr lang="en"/>
              <a:t>ROSE: “Times have changed since you was playing baseball, Troy. That was before the war. times have a lot since then.” </a:t>
            </a:r>
            <a:endParaRPr/>
          </a:p>
          <a:p>
            <a:pPr indent="-342900" lvl="0" marL="457200" rtl="0" algn="l">
              <a:spcBef>
                <a:spcPts val="0"/>
              </a:spcBef>
              <a:spcAft>
                <a:spcPts val="0"/>
              </a:spcAft>
              <a:buSzPts val="1800"/>
              <a:buChar char="-"/>
            </a:pPr>
            <a:r>
              <a:rPr lang="en"/>
              <a:t>Rose is making the assertion that </a:t>
            </a:r>
            <a:r>
              <a:rPr lang="en"/>
              <a:t>WWII</a:t>
            </a:r>
            <a:r>
              <a:rPr lang="en"/>
              <a:t> had a huge effect on the dynamics of class struggle in the US. The postwar social dynamics of Troy’s changing environment was one he had difficulty ever fully accepting.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2670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3rd Argument </a:t>
            </a:r>
            <a:endParaRPr/>
          </a:p>
        </p:txBody>
      </p:sp>
      <p:sp>
        <p:nvSpPr>
          <p:cNvPr id="85" name="Google Shape;85;p18"/>
          <p:cNvSpPr txBox="1"/>
          <p:nvPr>
            <p:ph idx="1" type="body"/>
          </p:nvPr>
        </p:nvSpPr>
        <p:spPr>
          <a:xfrm>
            <a:off x="311700" y="839775"/>
            <a:ext cx="8520600" cy="38775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Point: Racism was a prevalent part of the time setting of </a:t>
            </a:r>
            <a:r>
              <a:rPr i="1" lang="en"/>
              <a:t>Fences. </a:t>
            </a:r>
            <a:r>
              <a:rPr lang="en"/>
              <a:t>Racism, which is itself a form of what Marxist theories classify as classist oppression, has a direct impact on Troy’s sense of identity. </a:t>
            </a:r>
            <a:endParaRPr/>
          </a:p>
          <a:p>
            <a:pPr indent="-342900" lvl="0" marL="457200" rtl="0" algn="l">
              <a:spcBef>
                <a:spcPts val="0"/>
              </a:spcBef>
              <a:spcAft>
                <a:spcPts val="0"/>
              </a:spcAft>
              <a:buSzPts val="1800"/>
              <a:buChar char="-"/>
            </a:pPr>
            <a:r>
              <a:rPr lang="en"/>
              <a:t>Quotes: </a:t>
            </a:r>
            <a:endParaRPr/>
          </a:p>
          <a:p>
            <a:pPr indent="-317500" lvl="1" marL="914400" rtl="0" algn="l">
              <a:spcBef>
                <a:spcPts val="0"/>
              </a:spcBef>
              <a:spcAft>
                <a:spcPts val="0"/>
              </a:spcAft>
              <a:buSzPts val="1400"/>
              <a:buChar char="-"/>
            </a:pPr>
            <a:r>
              <a:rPr lang="en"/>
              <a:t>TROY: “I went to Mr. Rand and asked him ‘Why? Why you got white mens driving and the colored lifting?’ “ </a:t>
            </a:r>
            <a:endParaRPr/>
          </a:p>
          <a:p>
            <a:pPr indent="-317500" lvl="1" marL="914400" rtl="0" algn="l">
              <a:spcBef>
                <a:spcPts val="0"/>
              </a:spcBef>
              <a:spcAft>
                <a:spcPts val="0"/>
              </a:spcAft>
              <a:buSzPts val="1400"/>
              <a:buChar char="-"/>
            </a:pPr>
            <a:r>
              <a:rPr lang="en"/>
              <a:t>BONO: “Well, as long as you got your complaint filed, they can’t fire you. That’s what one of them white fellows tell me.” </a:t>
            </a:r>
            <a:endParaRPr/>
          </a:p>
          <a:p>
            <a:pPr indent="-342900" lvl="0" marL="457200" rtl="0" algn="l">
              <a:spcBef>
                <a:spcPts val="0"/>
              </a:spcBef>
              <a:spcAft>
                <a:spcPts val="0"/>
              </a:spcAft>
              <a:buSzPts val="1800"/>
              <a:buChar char="-"/>
            </a:pPr>
            <a:r>
              <a:rPr lang="en"/>
              <a:t>Troy’s almost constant sense of rage is defined by what he sees as (and indeed, </a:t>
            </a:r>
            <a:r>
              <a:rPr i="1" lang="en"/>
              <a:t>is</a:t>
            </a:r>
            <a:r>
              <a:rPr lang="en"/>
              <a:t>) a deep sense of injustice </a:t>
            </a:r>
            <a:r>
              <a:rPr lang="en"/>
              <a:t>perpetrated</a:t>
            </a:r>
            <a:r>
              <a:rPr lang="en"/>
              <a:t> by the white people in power, who use economic forces to keep black people trapped in cycles of poverty that further enable racial stereotypes to continue. Likewise, Bono is shown to be relying on “white fellows” for information to understanding the power structure dominated by whites. </a:t>
            </a:r>
            <a:endParaRPr/>
          </a:p>
          <a:p>
            <a:pPr indent="0" lvl="0" marL="457200" marR="0" rtl="0" algn="l">
              <a:lnSpc>
                <a:spcPct val="115000"/>
              </a:lnSpc>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Possible Counter-Argument </a:t>
            </a:r>
            <a:endParaRPr/>
          </a:p>
        </p:txBody>
      </p:sp>
      <p:sp>
        <p:nvSpPr>
          <p:cNvPr id="91" name="Google Shape;91;p19"/>
          <p:cNvSpPr txBox="1"/>
          <p:nvPr>
            <p:ph idx="1" type="body"/>
          </p:nvPr>
        </p:nvSpPr>
        <p:spPr>
          <a:xfrm>
            <a:off x="311700" y="1152475"/>
            <a:ext cx="8520600" cy="3761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One might read </a:t>
            </a:r>
            <a:r>
              <a:rPr i="1" lang="en"/>
              <a:t>Fences </a:t>
            </a:r>
            <a:r>
              <a:rPr lang="en"/>
              <a:t>and choose to focus on elements related to African American and Feminist theory, as both these theories pertain to subjects covered in the play. The argument that Troy is entrapped in a system that will never allow him to get ahead only because of racism, for example, does not account for Rose’s experience. Rose is treated as even more of a minority citizen than Troy throughout the play, even by Troy himself. </a:t>
            </a:r>
            <a:endParaRPr/>
          </a:p>
          <a:p>
            <a:pPr indent="0" lvl="0" marL="0" rtl="0" algn="l">
              <a:spcBef>
                <a:spcPts val="1600"/>
              </a:spcBef>
              <a:spcAft>
                <a:spcPts val="1600"/>
              </a:spcAft>
              <a:buNone/>
            </a:pPr>
            <a:r>
              <a:rPr lang="en"/>
              <a:t>A Marxist approach, however, recognizes that both racism and sexism (instead of one or the other) played important roles in maintaining American class structure during the time period </a:t>
            </a:r>
            <a:r>
              <a:rPr i="1" lang="en"/>
              <a:t>Fences </a:t>
            </a:r>
            <a:r>
              <a:rPr lang="en"/>
              <a:t>was set in. The major underlying factor of Troy and Rose’s sense of inequality in their society can be traced to socioeconomic issues and classism.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